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2fe099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2fe099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4b8d43b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4b8d43b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22fe099c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22fe099c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2fe099c91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2fe099c91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4faeeb3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4faeeb3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4faeeb3b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4faeeb3b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4e66f669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24e66f669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4ef38725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24ef3872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4e66f66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24e66f66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4faeeb3b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24faeeb3b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cc875b1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cc875b1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2fe099c9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22fe099c9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a5031463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a5031463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24faeeb3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24faeeb3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24faeeb3b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24faeeb3b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2fe099c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2fe099c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24b8d43b5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24b8d43b5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4ef3872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24ef3872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4ef3872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4ef3872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4ef3872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4ef3872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gif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gif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gif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39.png"/><Relationship Id="rId13" Type="http://schemas.openxmlformats.org/officeDocument/2006/relationships/image" Target="../media/image34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Inhalt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Einführung </a:t>
            </a:r>
            <a:r>
              <a:rPr i="1" lang="de"/>
              <a:t>[1 Folie] - </a:t>
            </a:r>
            <a:r>
              <a:rPr i="1" lang="de">
                <a:solidFill>
                  <a:srgbClr val="FF9900"/>
                </a:solidFill>
              </a:rPr>
              <a:t>Mischa -&gt; Begrüßung / Mitglieder vorstellen</a:t>
            </a:r>
            <a:endParaRPr>
              <a:solidFill>
                <a:srgbClr val="FF9900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Vision/Ziele </a:t>
            </a:r>
            <a:r>
              <a:rPr i="1" lang="de"/>
              <a:t>[2 Folien]</a:t>
            </a:r>
            <a:endParaRPr>
              <a:solidFill>
                <a:srgbClr val="FF9900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22598"/>
              <a:buChar char="-"/>
            </a:pPr>
            <a:r>
              <a:rPr lang="de"/>
              <a:t>Beschreibung der Idee</a:t>
            </a:r>
            <a:r>
              <a:rPr lang="de" sz="1141"/>
              <a:t> </a:t>
            </a:r>
            <a:r>
              <a:rPr i="1" lang="de" sz="1541"/>
              <a:t>-&gt; </a:t>
            </a:r>
            <a:r>
              <a:rPr i="1" lang="de" sz="1541">
                <a:solidFill>
                  <a:srgbClr val="38761D"/>
                </a:solidFill>
              </a:rPr>
              <a:t>Max</a:t>
            </a:r>
            <a:endParaRPr sz="1141">
              <a:solidFill>
                <a:srgbClr val="38761D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Must-Criteria/Can-Criteria  (Support + Sprachen u. kein Dark Mode) </a:t>
            </a:r>
            <a:r>
              <a:rPr i="1" lang="de"/>
              <a:t> -&gt; </a:t>
            </a:r>
            <a:r>
              <a:rPr i="1" lang="de">
                <a:solidFill>
                  <a:srgbClr val="E06666"/>
                </a:solidFill>
              </a:rPr>
              <a:t>Anna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Funktionalitäten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Dashboard (inkl. Unterseiten) </a:t>
            </a:r>
            <a:r>
              <a:rPr i="1" lang="de"/>
              <a:t>[2 Folien] </a:t>
            </a:r>
            <a:r>
              <a:rPr i="1" lang="de">
                <a:solidFill>
                  <a:schemeClr val="accent1"/>
                </a:solidFill>
              </a:rPr>
              <a:t>-&gt; </a:t>
            </a:r>
            <a:r>
              <a:rPr i="1" lang="de">
                <a:solidFill>
                  <a:srgbClr val="38761D"/>
                </a:solidFill>
              </a:rPr>
              <a:t>Max</a:t>
            </a:r>
            <a:endParaRPr>
              <a:solidFill>
                <a:srgbClr val="38761D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Verifizierung </a:t>
            </a:r>
            <a:r>
              <a:rPr i="1" lang="de"/>
              <a:t>[3 Folien] -&gt; </a:t>
            </a:r>
            <a:r>
              <a:rPr i="1" lang="de">
                <a:solidFill>
                  <a:srgbClr val="E06666"/>
                </a:solidFill>
              </a:rPr>
              <a:t>Anna</a:t>
            </a:r>
            <a:endParaRPr>
              <a:solidFill>
                <a:srgbClr val="E06666"/>
              </a:solidFill>
            </a:endParaRPr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Erwähnung, dass Nav-Element “Aktuelle Wahl” freigeschaltet wurde</a:t>
            </a:r>
            <a:endParaRPr/>
          </a:p>
          <a:p>
            <a:pPr indent="-297497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Durchklicken durch alle geänderten Seiten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Wahl </a:t>
            </a:r>
            <a:r>
              <a:rPr i="1" lang="de"/>
              <a:t>[3 Folien] </a:t>
            </a:r>
            <a:r>
              <a:rPr i="1" lang="de">
                <a:solidFill>
                  <a:schemeClr val="accent1"/>
                </a:solidFill>
              </a:rPr>
              <a:t>-&gt; Nils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Ergebnisse </a:t>
            </a:r>
            <a:r>
              <a:rPr i="1" lang="de"/>
              <a:t>[2 Folien] - </a:t>
            </a:r>
            <a:r>
              <a:rPr i="1" lang="de">
                <a:solidFill>
                  <a:srgbClr val="FF9900"/>
                </a:solidFill>
              </a:rPr>
              <a:t>Mischa</a:t>
            </a:r>
            <a:endParaRPr>
              <a:solidFill>
                <a:srgbClr val="FF9900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responsive Design (unterstützt Handy, Desktop) </a:t>
            </a:r>
            <a:r>
              <a:rPr i="1" lang="de"/>
              <a:t>[1 Folie] </a:t>
            </a:r>
            <a:r>
              <a:rPr i="1" lang="de">
                <a:solidFill>
                  <a:schemeClr val="accent1"/>
                </a:solidFill>
              </a:rPr>
              <a:t>-&gt; </a:t>
            </a:r>
            <a:r>
              <a:rPr i="1" lang="de">
                <a:solidFill>
                  <a:srgbClr val="38761D"/>
                </a:solidFill>
              </a:rPr>
              <a:t>Max</a:t>
            </a:r>
            <a:endParaRPr i="1">
              <a:solidFill>
                <a:srgbClr val="38761D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2</a:t>
            </a:r>
            <a:r>
              <a:rPr lang="de"/>
              <a:t> Can-Criteria umgesetzt: Support Seite (nur erwähnen), Unterstützung von Deutsch/Englisch </a:t>
            </a:r>
            <a:r>
              <a:rPr i="1" lang="de"/>
              <a:t>[1 Folie] </a:t>
            </a:r>
            <a:r>
              <a:rPr i="1" lang="de">
                <a:solidFill>
                  <a:schemeClr val="accent1"/>
                </a:solidFill>
              </a:rPr>
              <a:t>-&gt; </a:t>
            </a:r>
            <a:r>
              <a:rPr i="1" lang="de">
                <a:solidFill>
                  <a:srgbClr val="E06666"/>
                </a:solidFill>
              </a:rPr>
              <a:t>Anna</a:t>
            </a:r>
            <a:endParaRPr i="1">
              <a:solidFill>
                <a:schemeClr val="accent1"/>
              </a:solidFill>
            </a:endParaRPr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technische Umsetzung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Benutzung welcher Mittel: Vue, Tailwind, Pinia, I18n </a:t>
            </a:r>
            <a:r>
              <a:rPr i="1" lang="de"/>
              <a:t>[1 Folie] </a:t>
            </a:r>
            <a:r>
              <a:rPr i="1" lang="de">
                <a:solidFill>
                  <a:schemeClr val="accent1"/>
                </a:solidFill>
              </a:rPr>
              <a:t>-&gt; </a:t>
            </a:r>
            <a:r>
              <a:rPr i="1" lang="de">
                <a:solidFill>
                  <a:srgbClr val="38761D"/>
                </a:solidFill>
              </a:rPr>
              <a:t>Max</a:t>
            </a:r>
            <a:r>
              <a:rPr i="1" lang="de"/>
              <a:t> </a:t>
            </a:r>
            <a:endParaRPr i="1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Übersicht (Graph inkl. virtual modules) über alle Komponenten </a:t>
            </a:r>
            <a:r>
              <a:rPr i="1" lang="de"/>
              <a:t>[2 Folien] -&gt; </a:t>
            </a:r>
            <a:r>
              <a:rPr i="1" lang="de">
                <a:solidFill>
                  <a:srgbClr val="FF9900"/>
                </a:solidFill>
              </a:rPr>
              <a:t>Mischa</a:t>
            </a:r>
            <a:endParaRPr>
              <a:solidFill>
                <a:srgbClr val="FF9900"/>
              </a:solidFill>
            </a:endParaRPr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Test </a:t>
            </a:r>
            <a:r>
              <a:rPr i="1" lang="de"/>
              <a:t>[1 Folie] </a:t>
            </a:r>
            <a:r>
              <a:rPr i="1" lang="de">
                <a:solidFill>
                  <a:schemeClr val="accent1"/>
                </a:solidFill>
              </a:rPr>
              <a:t>-&gt; Nils</a:t>
            </a:r>
            <a:endParaRPr i="1"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e"/>
              <a:t>Schluss </a:t>
            </a:r>
            <a:r>
              <a:rPr i="1" lang="de" sz="1400"/>
              <a:t>[1 Folie] </a:t>
            </a:r>
            <a:r>
              <a:rPr i="1" lang="de" sz="1400">
                <a:solidFill>
                  <a:schemeClr val="accent1"/>
                </a:solidFill>
              </a:rPr>
              <a:t>-&gt; Nils</a:t>
            </a:r>
            <a:endParaRPr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Wahlprozess</a:t>
            </a:r>
            <a:endParaRPr b="1"/>
          </a:p>
        </p:txBody>
      </p:sp>
      <p:cxnSp>
        <p:nvCxnSpPr>
          <p:cNvPr id="137" name="Google Shape;137;p22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875" y="1086550"/>
            <a:ext cx="271280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49" y="388500"/>
            <a:ext cx="4045549" cy="447294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1414175" y="1017725"/>
            <a:ext cx="2831700" cy="4016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4721325" y="334550"/>
            <a:ext cx="4174200" cy="4572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2"/>
          <p:cNvCxnSpPr>
            <a:endCxn id="141" idx="1"/>
          </p:cNvCxnSpPr>
          <p:nvPr/>
        </p:nvCxnSpPr>
        <p:spPr>
          <a:xfrm>
            <a:off x="3047325" y="2618900"/>
            <a:ext cx="1674000" cy="21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Wahlprozess (2)</a:t>
            </a:r>
            <a:endParaRPr b="1"/>
          </a:p>
        </p:txBody>
      </p:sp>
      <p:cxnSp>
        <p:nvCxnSpPr>
          <p:cNvPr id="148" name="Google Shape;148;p23"/>
          <p:cNvCxnSpPr/>
          <p:nvPr/>
        </p:nvCxnSpPr>
        <p:spPr>
          <a:xfrm>
            <a:off x="380625" y="80860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075" y="1017725"/>
            <a:ext cx="2518350" cy="181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076" y="2989675"/>
            <a:ext cx="2518342" cy="174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>
            <a:off x="5521075" y="1017800"/>
            <a:ext cx="2518500" cy="181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5521075" y="2956975"/>
            <a:ext cx="2518500" cy="181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17800"/>
            <a:ext cx="4345200" cy="37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311688" y="1017800"/>
            <a:ext cx="4345200" cy="3769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3"/>
          <p:cNvCxnSpPr>
            <a:endCxn id="151" idx="1"/>
          </p:cNvCxnSpPr>
          <p:nvPr/>
        </p:nvCxnSpPr>
        <p:spPr>
          <a:xfrm flipH="1" rot="10800000">
            <a:off x="4485475" y="1923950"/>
            <a:ext cx="1035600" cy="22731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Wahlprozess (3)</a:t>
            </a:r>
            <a:endParaRPr b="1"/>
          </a:p>
        </p:txBody>
      </p:sp>
      <p:cxnSp>
        <p:nvCxnSpPr>
          <p:cNvPr id="161" name="Google Shape;161;p24"/>
          <p:cNvCxnSpPr/>
          <p:nvPr/>
        </p:nvCxnSpPr>
        <p:spPr>
          <a:xfrm>
            <a:off x="380625" y="80860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/>
          <p:nvPr/>
        </p:nvSpPr>
        <p:spPr>
          <a:xfrm>
            <a:off x="999450" y="949075"/>
            <a:ext cx="7145100" cy="3977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450" y="949075"/>
            <a:ext cx="7145102" cy="39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idx="4294967295" type="title"/>
          </p:nvPr>
        </p:nvSpPr>
        <p:spPr>
          <a:xfrm>
            <a:off x="311700" y="262750"/>
            <a:ext cx="384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Ergebnisse</a:t>
            </a:r>
            <a:r>
              <a:rPr b="1" lang="de"/>
              <a:t> </a:t>
            </a:r>
            <a:endParaRPr b="1"/>
          </a:p>
        </p:txBody>
      </p:sp>
      <p:cxnSp>
        <p:nvCxnSpPr>
          <p:cNvPr id="169" name="Google Shape;169;p25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526" y="1009150"/>
            <a:ext cx="3945650" cy="3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50861"/>
            <a:ext cx="9144001" cy="49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4294967295"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Ergebnisse (2) </a:t>
            </a:r>
            <a:endParaRPr b="1"/>
          </a:p>
        </p:txBody>
      </p:sp>
      <p:cxnSp>
        <p:nvCxnSpPr>
          <p:cNvPr id="177" name="Google Shape;177;p26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50" y="987850"/>
            <a:ext cx="4264446" cy="40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50861"/>
            <a:ext cx="9144001" cy="49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00" y="1036900"/>
            <a:ext cx="2186649" cy="377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 rot="-5400000">
            <a:off x="-401800" y="1828600"/>
            <a:ext cx="3773700" cy="2190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Responsives Design</a:t>
            </a:r>
            <a:endParaRPr b="1"/>
          </a:p>
        </p:txBody>
      </p:sp>
      <p:cxnSp>
        <p:nvCxnSpPr>
          <p:cNvPr id="187" name="Google Shape;187;p27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8525" y="1036900"/>
            <a:ext cx="4961260" cy="377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 rot="-5400000">
            <a:off x="3870425" y="445000"/>
            <a:ext cx="3773700" cy="495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2 Can-Criteria umgesetzt</a:t>
            </a:r>
            <a:endParaRPr b="1"/>
          </a:p>
        </p:txBody>
      </p:sp>
      <p:cxnSp>
        <p:nvCxnSpPr>
          <p:cNvPr id="195" name="Google Shape;195;p28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50"/>
            <a:ext cx="4113358" cy="40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808" y="987850"/>
            <a:ext cx="2876693" cy="40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b="26466" l="40512" r="41009" t="26211"/>
          <a:stretch/>
        </p:blipFill>
        <p:spPr>
          <a:xfrm>
            <a:off x="5287048" y="1028125"/>
            <a:ext cx="790093" cy="11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 rot="-5400000">
            <a:off x="3795250" y="1960000"/>
            <a:ext cx="3773700" cy="192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/>
          <p:nvPr/>
        </p:nvSpPr>
        <p:spPr>
          <a:xfrm rot="-5400000">
            <a:off x="5952725" y="1966750"/>
            <a:ext cx="3773700" cy="191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 rot="-5400000">
            <a:off x="1631025" y="1960000"/>
            <a:ext cx="3773700" cy="192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/>
          <p:nvPr/>
        </p:nvSpPr>
        <p:spPr>
          <a:xfrm rot="-5400000">
            <a:off x="-533200" y="1960000"/>
            <a:ext cx="3773700" cy="1927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Benutzte Mittel</a:t>
            </a:r>
            <a:endParaRPr b="1"/>
          </a:p>
        </p:txBody>
      </p:sp>
      <p:cxnSp>
        <p:nvCxnSpPr>
          <p:cNvPr id="208" name="Google Shape;208;p29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29"/>
          <p:cNvPicPr preferRelativeResize="0"/>
          <p:nvPr/>
        </p:nvPicPr>
        <p:blipFill rotWithShape="1">
          <a:blip r:embed="rId4">
            <a:alphaModFix/>
          </a:blip>
          <a:srcRect b="34992" l="26206" r="26668" t="12662"/>
          <a:stretch/>
        </p:blipFill>
        <p:spPr>
          <a:xfrm>
            <a:off x="7230125" y="1077950"/>
            <a:ext cx="1218899" cy="108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9"/>
          <p:cNvPicPr preferRelativeResize="0"/>
          <p:nvPr/>
        </p:nvPicPr>
        <p:blipFill rotWithShape="1">
          <a:blip r:embed="rId5">
            <a:alphaModFix/>
          </a:blip>
          <a:srcRect b="0" l="0" r="78191" t="0"/>
          <a:stretch/>
        </p:blipFill>
        <p:spPr>
          <a:xfrm>
            <a:off x="2731279" y="1154316"/>
            <a:ext cx="1573202" cy="8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6" y="951928"/>
            <a:ext cx="1299500" cy="12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9900" y="2210425"/>
            <a:ext cx="1927501" cy="2588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4125" y="2219200"/>
            <a:ext cx="1927501" cy="104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3600" y="3268550"/>
            <a:ext cx="1908575" cy="15268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2575" y="2251425"/>
            <a:ext cx="1908574" cy="256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25100" y="2251425"/>
            <a:ext cx="1913999" cy="54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18350" y="2798300"/>
            <a:ext cx="1927501" cy="126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13625" y="4027800"/>
            <a:ext cx="1927501" cy="7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idx="4294967295"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Technische Umsetzung </a:t>
            </a:r>
            <a:r>
              <a:rPr b="1" lang="de"/>
              <a:t> </a:t>
            </a:r>
            <a:endParaRPr b="1"/>
          </a:p>
        </p:txBody>
      </p:sp>
      <p:cxnSp>
        <p:nvCxnSpPr>
          <p:cNvPr id="224" name="Google Shape;224;p30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88" y="917025"/>
            <a:ext cx="6410932" cy="4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idx="4294967295"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Technische Umsetzung ()  </a:t>
            </a:r>
            <a:endParaRPr b="1"/>
          </a:p>
        </p:txBody>
      </p:sp>
      <p:cxnSp>
        <p:nvCxnSpPr>
          <p:cNvPr id="231" name="Google Shape;231;p31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088" y="917025"/>
            <a:ext cx="6410932" cy="40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-124425"/>
            <a:ext cx="8520600" cy="52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500">
                <a:solidFill>
                  <a:schemeClr val="lt1"/>
                </a:solidFill>
              </a:rPr>
              <a:t>Deine Stimme zählt - jetzt auch digital 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Deine Stimme zählt - jetzt auch digital </a:t>
            </a:r>
            <a:endParaRPr b="1"/>
          </a:p>
        </p:txBody>
      </p:sp>
      <p:cxnSp>
        <p:nvCxnSpPr>
          <p:cNvPr id="62" name="Google Shape;62;p14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50" y="1073575"/>
            <a:ext cx="8832300" cy="29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Tests</a:t>
            </a:r>
            <a:endParaRPr b="1"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138" y="1220063"/>
            <a:ext cx="115252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650" y="1220075"/>
            <a:ext cx="1643073" cy="131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32"/>
          <p:cNvCxnSpPr/>
          <p:nvPr/>
        </p:nvCxnSpPr>
        <p:spPr>
          <a:xfrm>
            <a:off x="380625" y="96100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2"/>
          <p:cNvSpPr/>
          <p:nvPr/>
        </p:nvSpPr>
        <p:spPr>
          <a:xfrm>
            <a:off x="3032150" y="1220075"/>
            <a:ext cx="1152600" cy="131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/>
          <p:nvPr/>
        </p:nvSpPr>
        <p:spPr>
          <a:xfrm>
            <a:off x="5032888" y="1220075"/>
            <a:ext cx="1152600" cy="1314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1456800" y="2690150"/>
            <a:ext cx="6230400" cy="2150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800" y="2690139"/>
            <a:ext cx="6230399" cy="215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type="title"/>
          </p:nvPr>
        </p:nvSpPr>
        <p:spPr>
          <a:xfrm>
            <a:off x="311700" y="6227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Vielen Dank für Eure Aufmerksamkeit!</a:t>
            </a:r>
            <a:endParaRPr b="1"/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00" y="1334750"/>
            <a:ext cx="3575995" cy="3374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3"/>
          <p:cNvCxnSpPr/>
          <p:nvPr/>
        </p:nvCxnSpPr>
        <p:spPr>
          <a:xfrm>
            <a:off x="2231550" y="1487150"/>
            <a:ext cx="4680900" cy="4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450" y="1188950"/>
            <a:ext cx="5839601" cy="36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4294967295"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Vision / Ziele  </a:t>
            </a:r>
            <a:endParaRPr b="1"/>
          </a:p>
        </p:txBody>
      </p:sp>
      <p:cxnSp>
        <p:nvCxnSpPr>
          <p:cNvPr id="70" name="Google Shape;70;p15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idx="4294967295"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Vision / Ziele (2)</a:t>
            </a:r>
            <a:endParaRPr b="1"/>
          </a:p>
        </p:txBody>
      </p:sp>
      <p:cxnSp>
        <p:nvCxnSpPr>
          <p:cNvPr id="76" name="Google Shape;76;p16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00" y="966950"/>
            <a:ext cx="4003251" cy="400325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4731850" y="989725"/>
            <a:ext cx="41004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1F2328"/>
                </a:solidFill>
                <a:highlight>
                  <a:srgbClr val="FFFFFF"/>
                </a:highlight>
              </a:rPr>
              <a:t>Must-Criteria: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Klickdummy-Seite(n) für Verifizierung "mit BundID"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Dashboard 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Verlinkungen für Support-Seiten (diese müssen nicht gefüllt sein)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Schritt-für-Schritt-Wahlprozess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Dummy-Auswertungsseite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Gewährleisten von 1-3 barrierefreien Aspekten 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rgbClr val="1F2328"/>
                </a:solidFill>
                <a:highlight>
                  <a:srgbClr val="FFFFFF"/>
                </a:highlight>
              </a:rPr>
              <a:t>Can-Criteria:</a:t>
            </a:r>
            <a:endParaRPr b="1"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Support-Seiten erstellen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automatische Wahlkreiserkennung bei Eingabe der PLZ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E-Mail- bzw. Push-Benachrichtigung bei neuen Wahlen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Real-Time-Stimmenzähler (intern)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Dark-Mode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200"/>
              <a:buChar char="●"/>
            </a:pPr>
            <a:r>
              <a:rPr lang="de" sz="1200">
                <a:solidFill>
                  <a:srgbClr val="1F2328"/>
                </a:solidFill>
                <a:highlight>
                  <a:srgbClr val="FFFFFF"/>
                </a:highlight>
              </a:rPr>
              <a:t>Mehrsprachigkeit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50" y="987900"/>
            <a:ext cx="4672799" cy="294102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 rot="-5400000">
            <a:off x="1221700" y="165600"/>
            <a:ext cx="3027900" cy="4672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Startseite/Dashboard</a:t>
            </a:r>
            <a:endParaRPr b="1"/>
          </a:p>
        </p:txBody>
      </p:sp>
      <p:cxnSp>
        <p:nvCxnSpPr>
          <p:cNvPr id="86" name="Google Shape;86;p17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7"/>
          <p:cNvPicPr preferRelativeResize="0"/>
          <p:nvPr/>
        </p:nvPicPr>
        <p:blipFill rotWithShape="1">
          <a:blip r:embed="rId4">
            <a:alphaModFix/>
          </a:blip>
          <a:srcRect b="-11944" l="13636" r="17772" t="0"/>
          <a:stretch/>
        </p:blipFill>
        <p:spPr>
          <a:xfrm>
            <a:off x="2615600" y="2952750"/>
            <a:ext cx="3144750" cy="236862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 rot="-5400000">
            <a:off x="3185300" y="2383075"/>
            <a:ext cx="1990200" cy="3129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9825" y="308625"/>
            <a:ext cx="3455702" cy="322154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5259825" y="308625"/>
            <a:ext cx="3455700" cy="322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91" name="Google Shape;91;p17"/>
          <p:cNvCxnSpPr/>
          <p:nvPr/>
        </p:nvCxnSpPr>
        <p:spPr>
          <a:xfrm>
            <a:off x="3497825" y="1864975"/>
            <a:ext cx="2481300" cy="10485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92" name="Google Shape;92;p17"/>
          <p:cNvCxnSpPr/>
          <p:nvPr/>
        </p:nvCxnSpPr>
        <p:spPr>
          <a:xfrm>
            <a:off x="2721425" y="2337225"/>
            <a:ext cx="568200" cy="9846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93" name="Google Shape;93;p17"/>
          <p:cNvCxnSpPr/>
          <p:nvPr/>
        </p:nvCxnSpPr>
        <p:spPr>
          <a:xfrm>
            <a:off x="6937800" y="2808075"/>
            <a:ext cx="12900" cy="27159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750" y="262750"/>
            <a:ext cx="4861052" cy="37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Startseite/Dashboard</a:t>
            </a:r>
            <a:endParaRPr b="1"/>
          </a:p>
        </p:txBody>
      </p:sp>
      <p:cxnSp>
        <p:nvCxnSpPr>
          <p:cNvPr id="100" name="Google Shape;100;p18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/>
          <p:nvPr/>
        </p:nvSpPr>
        <p:spPr>
          <a:xfrm rot="-5400000">
            <a:off x="4687950" y="-267900"/>
            <a:ext cx="3750600" cy="4821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8"/>
          <p:cNvCxnSpPr/>
          <p:nvPr/>
        </p:nvCxnSpPr>
        <p:spPr>
          <a:xfrm>
            <a:off x="6937800" y="-1459125"/>
            <a:ext cx="12900" cy="27159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850" y="2967275"/>
            <a:ext cx="3455702" cy="177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 rot="-5400000">
            <a:off x="6121450" y="2147575"/>
            <a:ext cx="1810200" cy="3449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8"/>
          <p:cNvCxnSpPr/>
          <p:nvPr/>
        </p:nvCxnSpPr>
        <p:spPr>
          <a:xfrm>
            <a:off x="5923350" y="1773150"/>
            <a:ext cx="520800" cy="19029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00" y="1182275"/>
            <a:ext cx="4423799" cy="3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/>
          <p:nvPr/>
        </p:nvSpPr>
        <p:spPr>
          <a:xfrm rot="-5400000">
            <a:off x="744600" y="583025"/>
            <a:ext cx="3225000" cy="4423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" name="Google Shape;108;p18"/>
          <p:cNvCxnSpPr/>
          <p:nvPr/>
        </p:nvCxnSpPr>
        <p:spPr>
          <a:xfrm flipH="1">
            <a:off x="1994150" y="491125"/>
            <a:ext cx="2381400" cy="1205400"/>
          </a:xfrm>
          <a:prstGeom prst="straightConnector1">
            <a:avLst/>
          </a:prstGeom>
          <a:noFill/>
          <a:ln cap="flat" cmpd="sng" w="38100">
            <a:solidFill>
              <a:srgbClr val="B14D28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Verifizierung</a:t>
            </a:r>
            <a:endParaRPr b="1"/>
          </a:p>
        </p:txBody>
      </p:sp>
      <p:cxnSp>
        <p:nvCxnSpPr>
          <p:cNvPr id="114" name="Google Shape;114;p19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50"/>
            <a:ext cx="4473617" cy="400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942" y="987850"/>
            <a:ext cx="4213184" cy="371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Verifizierung</a:t>
            </a:r>
            <a:endParaRPr b="1"/>
          </a:p>
        </p:txBody>
      </p:sp>
      <p:cxnSp>
        <p:nvCxnSpPr>
          <p:cNvPr id="122" name="Google Shape;122;p20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7850"/>
            <a:ext cx="4467429" cy="400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604" y="987850"/>
            <a:ext cx="3018280" cy="400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26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Verifizierung</a:t>
            </a:r>
            <a:endParaRPr b="1"/>
          </a:p>
        </p:txBody>
      </p:sp>
      <p:cxnSp>
        <p:nvCxnSpPr>
          <p:cNvPr id="130" name="Google Shape;130;p21"/>
          <p:cNvCxnSpPr/>
          <p:nvPr/>
        </p:nvCxnSpPr>
        <p:spPr>
          <a:xfrm>
            <a:off x="389900" y="804750"/>
            <a:ext cx="3455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21"/>
          <p:cNvPicPr preferRelativeResize="0"/>
          <p:nvPr/>
        </p:nvPicPr>
        <p:blipFill/>
        <p:spPr>
          <a:xfrm>
            <a:off x="890850" y="935500"/>
            <a:ext cx="7362298" cy="400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